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336" y="-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48480FD3-72EF-41C1-A097-6FED98232715}" type="datetimeFigureOut">
              <a:rPr lang="en-US" smtClean="0"/>
              <a:t>12/7/2024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1382EC5-D05D-43A7-9904-A8CEEB34C01B}"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480FD3-72EF-41C1-A097-6FED98232715}" type="datetimeFigureOut">
              <a:rPr lang="en-US" smtClean="0"/>
              <a:t>12/7/2024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1382EC5-D05D-43A7-9904-A8CEEB34C01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480FD3-72EF-41C1-A097-6FED98232715}" type="datetimeFigureOut">
              <a:rPr lang="en-US" smtClean="0"/>
              <a:t>12/7/2024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1382EC5-D05D-43A7-9904-A8CEEB34C01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480FD3-72EF-41C1-A097-6FED98232715}" type="datetimeFigureOut">
              <a:rPr lang="en-US" smtClean="0"/>
              <a:t>12/7/2024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1382EC5-D05D-43A7-9904-A8CEEB34C01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48480FD3-72EF-41C1-A097-6FED98232715}" type="datetimeFigureOut">
              <a:rPr lang="en-US" smtClean="0"/>
              <a:t>12/7/2024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1382EC5-D05D-43A7-9904-A8CEEB34C01B}"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480FD3-72EF-41C1-A097-6FED98232715}" type="datetimeFigureOut">
              <a:rPr lang="en-US" smtClean="0"/>
              <a:t>12/7/2024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51382EC5-D05D-43A7-9904-A8CEEB34C01B}"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480FD3-72EF-41C1-A097-6FED98232715}" type="datetimeFigureOut">
              <a:rPr lang="en-US" smtClean="0"/>
              <a:t>12/7/2024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51382EC5-D05D-43A7-9904-A8CEEB34C01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8480FD3-72EF-41C1-A097-6FED98232715}" type="datetimeFigureOut">
              <a:rPr lang="en-US" smtClean="0"/>
              <a:t>12/7/2024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1382EC5-D05D-43A7-9904-A8CEEB34C01B}"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8480FD3-72EF-41C1-A097-6FED98232715}" type="datetimeFigureOut">
              <a:rPr lang="en-US" smtClean="0"/>
              <a:t>12/7/2024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1382EC5-D05D-43A7-9904-A8CEEB34C0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48480FD3-72EF-41C1-A097-6FED98232715}" type="datetimeFigureOut">
              <a:rPr lang="en-US" smtClean="0"/>
              <a:t>12/7/2024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1382EC5-D05D-43A7-9904-A8CEEB34C01B}"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48480FD3-72EF-41C1-A097-6FED98232715}" type="datetimeFigureOut">
              <a:rPr lang="en-US" smtClean="0"/>
              <a:t>12/7/2024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1382EC5-D05D-43A7-9904-A8CEEB34C01B}"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48480FD3-72EF-41C1-A097-6FED98232715}" type="datetimeFigureOut">
              <a:rPr lang="en-US" smtClean="0"/>
              <a:t>12/7/2024</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51382EC5-D05D-43A7-9904-A8CEEB34C01B}"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Types of Data Collection Methods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Polls:</a:t>
            </a:r>
            <a:endParaRPr lang="en-US" dirty="0"/>
          </a:p>
        </p:txBody>
      </p:sp>
      <p:sp>
        <p:nvSpPr>
          <p:cNvPr id="3" name="Content Placeholder 2"/>
          <p:cNvSpPr>
            <a:spLocks noGrp="1"/>
          </p:cNvSpPr>
          <p:nvPr>
            <p:ph idx="1"/>
          </p:nvPr>
        </p:nvSpPr>
        <p:spPr/>
        <p:txBody>
          <a:bodyPr>
            <a:normAutofit lnSpcReduction="10000"/>
          </a:bodyPr>
          <a:lstStyle/>
          <a:p>
            <a:pPr algn="just">
              <a:buNone/>
            </a:pPr>
            <a:r>
              <a:rPr lang="en-US" dirty="0" smtClean="0"/>
              <a:t>Polls </a:t>
            </a:r>
            <a:r>
              <a:rPr lang="en-US" dirty="0"/>
              <a:t>comprise one single or multiple-choice question. They are useful when you need to get a quick pulse of the audience’s sentiments. Because </a:t>
            </a:r>
            <a:r>
              <a:rPr lang="en-US" dirty="0" smtClean="0"/>
              <a:t>they </a:t>
            </a:r>
            <a:r>
              <a:rPr lang="en-US" dirty="0"/>
              <a:t>are short, it is easier to get responses from </a:t>
            </a:r>
            <a:r>
              <a:rPr lang="en-US" dirty="0" smtClean="0"/>
              <a:t>people. Like </a:t>
            </a:r>
            <a:r>
              <a:rPr lang="en-US" dirty="0"/>
              <a:t>surveys, online polls can be embedded into various platforms. Once the respondents answer the question, they can also be shown how their responses compare to others.</a:t>
            </a:r>
          </a:p>
          <a:p>
            <a:pPr algn="just">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Interviews:</a:t>
            </a:r>
            <a:endParaRPr lang="en-US" dirty="0"/>
          </a:p>
        </p:txBody>
      </p:sp>
      <p:sp>
        <p:nvSpPr>
          <p:cNvPr id="3" name="Content Placeholder 2"/>
          <p:cNvSpPr>
            <a:spLocks noGrp="1"/>
          </p:cNvSpPr>
          <p:nvPr>
            <p:ph idx="1"/>
          </p:nvPr>
        </p:nvSpPr>
        <p:spPr/>
        <p:txBody>
          <a:bodyPr>
            <a:normAutofit fontScale="92500" lnSpcReduction="20000"/>
          </a:bodyPr>
          <a:lstStyle/>
          <a:p>
            <a:pPr algn="just">
              <a:buNone/>
            </a:pPr>
            <a:r>
              <a:rPr lang="en-US" dirty="0" smtClean="0"/>
              <a:t>In this method, the interviewer asks the respondents face-to-face or by telephone. In face-to-face interviews, the interviewer asks a series of questions to the interviewee in person and notes down responses. If it is not feasible to meet the person, the interviewer can go for a telephone interview. This form of data collection is suitable for only a few respondents. It is too time-consuming and tedious to repeat the same process if there are many participants.</a:t>
            </a:r>
          </a:p>
          <a:p>
            <a:pPr algn="just">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Delphi </a:t>
            </a:r>
            <a:r>
              <a:rPr lang="en-US" b="1" dirty="0"/>
              <a:t>Technique:</a:t>
            </a:r>
            <a:endParaRPr lang="en-US" dirty="0"/>
          </a:p>
        </p:txBody>
      </p:sp>
      <p:sp>
        <p:nvSpPr>
          <p:cNvPr id="3" name="Content Placeholder 2"/>
          <p:cNvSpPr>
            <a:spLocks noGrp="1"/>
          </p:cNvSpPr>
          <p:nvPr>
            <p:ph idx="1"/>
          </p:nvPr>
        </p:nvSpPr>
        <p:spPr/>
        <p:txBody>
          <a:bodyPr/>
          <a:lstStyle/>
          <a:p>
            <a:pPr algn="just">
              <a:buNone/>
            </a:pPr>
            <a:r>
              <a:rPr lang="en-US" dirty="0"/>
              <a:t>In the Delphi method, market experts are provided with the estimates and assumptions of other industry experts’ forecasts. Based on this information, experts may reconsider and revise their estimates and assumptions. The consensus of all experts on demand forecasts constitutes the final demand forecast.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Focus Groups:</a:t>
            </a:r>
            <a:endParaRPr lang="en-US" dirty="0"/>
          </a:p>
        </p:txBody>
      </p:sp>
      <p:sp>
        <p:nvSpPr>
          <p:cNvPr id="3" name="Content Placeholder 2"/>
          <p:cNvSpPr>
            <a:spLocks noGrp="1"/>
          </p:cNvSpPr>
          <p:nvPr>
            <p:ph idx="1"/>
          </p:nvPr>
        </p:nvSpPr>
        <p:spPr/>
        <p:txBody>
          <a:bodyPr>
            <a:normAutofit lnSpcReduction="10000"/>
          </a:bodyPr>
          <a:lstStyle/>
          <a:p>
            <a:pPr algn="just">
              <a:buNone/>
            </a:pPr>
            <a:r>
              <a:rPr lang="en-US" dirty="0"/>
              <a:t>Focus groups are one example of qualitative data in education. In a focus group, a small group of people, around 8-10 members, discuss the common areas of the research problem. Each individual provides his or her insights on the issue concerned. </a:t>
            </a:r>
            <a:r>
              <a:rPr lang="en-US" dirty="0" smtClean="0"/>
              <a:t>A </a:t>
            </a:r>
            <a:r>
              <a:rPr lang="en-US" dirty="0"/>
              <a:t>moderator regulates the discussion among the group members. At the end of the discussion, the group reaches a consensus.</a:t>
            </a:r>
          </a:p>
          <a:p>
            <a:pPr algn="just">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6. Questionnaire:</a:t>
            </a:r>
            <a:endParaRPr lang="en-US" dirty="0"/>
          </a:p>
        </p:txBody>
      </p:sp>
      <p:sp>
        <p:nvSpPr>
          <p:cNvPr id="3" name="Content Placeholder 2"/>
          <p:cNvSpPr>
            <a:spLocks noGrp="1"/>
          </p:cNvSpPr>
          <p:nvPr>
            <p:ph idx="1"/>
          </p:nvPr>
        </p:nvSpPr>
        <p:spPr/>
        <p:txBody>
          <a:bodyPr/>
          <a:lstStyle/>
          <a:p>
            <a:pPr algn="just">
              <a:buNone/>
            </a:pPr>
            <a:r>
              <a:rPr lang="en-US" dirty="0"/>
              <a:t> A questionnaire is a printed set of open-ended or closed-ended questions that respondents must answer based on their knowledge and experience with the issue. The questionnaire is part of the survey, whereas the questionnaire’s end goal may or may not be a survey.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Types of Data Collection Methods</a:t>
            </a:r>
            <a:endParaRPr lang="en-US" b="1" dirty="0"/>
          </a:p>
        </p:txBody>
      </p:sp>
      <p:sp>
        <p:nvSpPr>
          <p:cNvPr id="3" name="Content Placeholder 2"/>
          <p:cNvSpPr>
            <a:spLocks noGrp="1"/>
          </p:cNvSpPr>
          <p:nvPr>
            <p:ph idx="1"/>
          </p:nvPr>
        </p:nvSpPr>
        <p:spPr/>
        <p:txBody>
          <a:bodyPr>
            <a:normAutofit/>
          </a:bodyPr>
          <a:lstStyle/>
          <a:p>
            <a:pPr algn="just">
              <a:buNone/>
            </a:pPr>
            <a:r>
              <a:rPr lang="en-US" dirty="0" smtClean="0"/>
              <a:t>The </a:t>
            </a:r>
            <a:r>
              <a:rPr lang="en-US" dirty="0"/>
              <a:t>choice of data collection method depends on the research question being addressed, the type of data needed, and the resources and time available. Data collection methods can be categorized into primary and secondary methods.</a:t>
            </a:r>
          </a:p>
          <a:p>
            <a:pPr algn="just">
              <a:buNone/>
            </a:pPr>
            <a:r>
              <a:rPr lang="en-US" dirty="0" smtClean="0"/>
              <a:t/>
            </a:r>
            <a:br>
              <a:rPr lang="en-US" dirty="0" smtClean="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2024-12-07 114336.png"/>
          <p:cNvPicPr>
            <a:picLocks noGrp="1" noChangeAspect="1"/>
          </p:cNvPicPr>
          <p:nvPr>
            <p:ph idx="1"/>
          </p:nvPr>
        </p:nvPicPr>
        <p:blipFill>
          <a:blip r:embed="rId2"/>
          <a:stretch>
            <a:fillRect/>
          </a:stretch>
        </p:blipFill>
        <p:spPr>
          <a:xfrm>
            <a:off x="457200" y="533400"/>
            <a:ext cx="8229600" cy="5577461"/>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 Primary Data Collection Methods</a:t>
            </a:r>
            <a:endParaRPr lang="en-US" b="1" dirty="0"/>
          </a:p>
        </p:txBody>
      </p:sp>
      <p:sp>
        <p:nvSpPr>
          <p:cNvPr id="3" name="Content Placeholder 2"/>
          <p:cNvSpPr>
            <a:spLocks noGrp="1"/>
          </p:cNvSpPr>
          <p:nvPr>
            <p:ph idx="1"/>
          </p:nvPr>
        </p:nvSpPr>
        <p:spPr/>
        <p:txBody>
          <a:bodyPr>
            <a:normAutofit/>
          </a:bodyPr>
          <a:lstStyle/>
          <a:p>
            <a:pPr algn="just">
              <a:buNone/>
            </a:pPr>
            <a:r>
              <a:rPr lang="en-US" dirty="0" smtClean="0"/>
              <a:t>Primary </a:t>
            </a:r>
            <a:r>
              <a:rPr lang="en-US" dirty="0"/>
              <a:t>data is collected from first-hand experience and is not used in the past. The data gathered by primary data collection methods are highly accurate and specific to the research’s motive.</a:t>
            </a:r>
          </a:p>
          <a:p>
            <a:pPr algn="just">
              <a:buNone/>
            </a:pPr>
            <a:r>
              <a:rPr lang="en-US" dirty="0"/>
              <a:t>Primary data collection methods can be divided into two categories: quantitative and qualitative.</a:t>
            </a:r>
          </a:p>
          <a:p>
            <a:pPr algn="just">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Quantitative Methods:</a:t>
            </a:r>
            <a:endParaRPr lang="en-US" b="1" dirty="0"/>
          </a:p>
        </p:txBody>
      </p:sp>
      <p:sp>
        <p:nvSpPr>
          <p:cNvPr id="3" name="Content Placeholder 2"/>
          <p:cNvSpPr>
            <a:spLocks noGrp="1"/>
          </p:cNvSpPr>
          <p:nvPr>
            <p:ph idx="1"/>
          </p:nvPr>
        </p:nvSpPr>
        <p:spPr/>
        <p:txBody>
          <a:bodyPr>
            <a:normAutofit fontScale="55000" lnSpcReduction="20000"/>
          </a:bodyPr>
          <a:lstStyle/>
          <a:p>
            <a:pPr algn="just">
              <a:buNone/>
            </a:pPr>
            <a:r>
              <a:rPr lang="en-US" dirty="0" smtClean="0"/>
              <a:t>Quantitative </a:t>
            </a:r>
            <a:r>
              <a:rPr lang="en-US" dirty="0"/>
              <a:t>techniques for market research and demand forecasting usually use statistical tools. In these techniques, demand is forecasted based on historical data. These methods of primary data collection are generally used to make long-term forecasts. Statistical analysis methods are highly reliable as subjectivity is minimal.</a:t>
            </a:r>
          </a:p>
          <a:p>
            <a:pPr algn="just"/>
            <a:r>
              <a:rPr lang="en-US" b="1" dirty="0"/>
              <a:t>Time Series Analysis:</a:t>
            </a:r>
            <a:r>
              <a:rPr lang="en-US" dirty="0"/>
              <a:t> A time series refers to a sequential order of values of a variable, known as a trend, at equal time intervals. Using patterns, an organization can predict the demand for its products and services over a projected time period. </a:t>
            </a:r>
          </a:p>
          <a:p>
            <a:pPr algn="just"/>
            <a:r>
              <a:rPr lang="en-US" b="1" dirty="0"/>
              <a:t>Smoothing Techniques:</a:t>
            </a:r>
            <a:r>
              <a:rPr lang="en-US" dirty="0"/>
              <a:t> Smoothing techniques can be used in cases where the time series lacks significant trends. They eliminate random variation from the historical demand, helping identify patterns and demand levels to estimate future demand. </a:t>
            </a:r>
            <a:r>
              <a:rPr lang="en-US" dirty="0" smtClean="0"/>
              <a:t>The </a:t>
            </a:r>
            <a:r>
              <a:rPr lang="en-US" dirty="0"/>
              <a:t>most common methods used in smoothing demand forecasting are the simple moving average and weighted moving average methods. </a:t>
            </a:r>
          </a:p>
          <a:p>
            <a:pPr algn="just"/>
            <a:r>
              <a:rPr lang="en-US" b="1" dirty="0"/>
              <a:t>Barometric Method:</a:t>
            </a:r>
            <a:r>
              <a:rPr lang="en-US" dirty="0"/>
              <a:t> Also known as the leading indicators approach, researchers use this method to speculate future trends based on current developments. When past events are considered to predict future events, they act as leading indicators.</a:t>
            </a:r>
          </a:p>
          <a:p>
            <a:pPr algn="just">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2024-12-07 115005.png"/>
          <p:cNvPicPr>
            <a:picLocks noGrp="1" noChangeAspect="1"/>
          </p:cNvPicPr>
          <p:nvPr>
            <p:ph idx="1"/>
          </p:nvPr>
        </p:nvPicPr>
        <p:blipFill>
          <a:blip r:embed="rId2"/>
          <a:stretch>
            <a:fillRect/>
          </a:stretch>
        </p:blipFill>
        <p:spPr>
          <a:xfrm>
            <a:off x="457200" y="838200"/>
            <a:ext cx="8229600" cy="522933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Qualitative Methods:</a:t>
            </a:r>
            <a:endParaRPr lang="en-US" b="1" dirty="0"/>
          </a:p>
        </p:txBody>
      </p:sp>
      <p:sp>
        <p:nvSpPr>
          <p:cNvPr id="3" name="Content Placeholder 2"/>
          <p:cNvSpPr>
            <a:spLocks noGrp="1"/>
          </p:cNvSpPr>
          <p:nvPr>
            <p:ph idx="1"/>
          </p:nvPr>
        </p:nvSpPr>
        <p:spPr/>
        <p:txBody>
          <a:bodyPr>
            <a:normAutofit fontScale="77500" lnSpcReduction="20000"/>
          </a:bodyPr>
          <a:lstStyle/>
          <a:p>
            <a:pPr algn="just">
              <a:buNone/>
            </a:pPr>
            <a:r>
              <a:rPr lang="en-US" dirty="0" smtClean="0"/>
              <a:t>Qualitative </a:t>
            </a:r>
            <a:r>
              <a:rPr lang="en-US" dirty="0"/>
              <a:t>data collection methods are especially useful when historical data is unavailable or when numbers or mathematical calculations are </a:t>
            </a:r>
            <a:r>
              <a:rPr lang="en-US" dirty="0" smtClean="0"/>
              <a:t>unnecessary. Qualitative </a:t>
            </a:r>
            <a:r>
              <a:rPr lang="en-US" dirty="0"/>
              <a:t>research is closely associated with words, sounds, feelings, emotions, colors, and non-quantifiable elements. These techniques are based on experience, judgment, intuition, conjecture, emotion, </a:t>
            </a:r>
            <a:r>
              <a:rPr lang="en-US" dirty="0" smtClean="0"/>
              <a:t>etc. Quantitative </a:t>
            </a:r>
            <a:r>
              <a:rPr lang="en-US" dirty="0"/>
              <a:t>methods do not provide the motive behind participants’ responses, often don’t reach underrepresented populations, and require long periods of time to collect the data. Hence, it is best to combine quantitative methods with qualitative methods.</a:t>
            </a:r>
          </a:p>
          <a:p>
            <a:pPr algn="just">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Qualitative Methods:</a:t>
            </a:r>
            <a:endParaRPr lang="en-US" dirty="0"/>
          </a:p>
        </p:txBody>
      </p:sp>
      <p:pic>
        <p:nvPicPr>
          <p:cNvPr id="4" name="Content Placeholder 3" descr="Screenshot 2024-12-07 115133.png"/>
          <p:cNvPicPr>
            <a:picLocks noGrp="1" noChangeAspect="1"/>
          </p:cNvPicPr>
          <p:nvPr>
            <p:ph idx="1"/>
          </p:nvPr>
        </p:nvPicPr>
        <p:blipFill>
          <a:blip r:embed="rId2"/>
          <a:stretch>
            <a:fillRect/>
          </a:stretch>
        </p:blipFill>
        <p:spPr>
          <a:xfrm>
            <a:off x="1088815" y="1646238"/>
            <a:ext cx="6966370" cy="452596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Surveys:</a:t>
            </a:r>
            <a:r>
              <a:rPr lang="en-US" dirty="0" smtClean="0"/>
              <a:t> </a:t>
            </a:r>
            <a:endParaRPr lang="en-US" dirty="0"/>
          </a:p>
        </p:txBody>
      </p:sp>
      <p:sp>
        <p:nvSpPr>
          <p:cNvPr id="3" name="Content Placeholder 2"/>
          <p:cNvSpPr>
            <a:spLocks noGrp="1"/>
          </p:cNvSpPr>
          <p:nvPr>
            <p:ph idx="1"/>
          </p:nvPr>
        </p:nvSpPr>
        <p:spPr/>
        <p:txBody>
          <a:bodyPr>
            <a:normAutofit fontScale="55000" lnSpcReduction="20000"/>
          </a:bodyPr>
          <a:lstStyle/>
          <a:p>
            <a:pPr algn="just">
              <a:buNone/>
            </a:pPr>
            <a:r>
              <a:rPr lang="en-US" dirty="0" smtClean="0"/>
              <a:t>Surveys</a:t>
            </a:r>
            <a:r>
              <a:rPr lang="en-US" dirty="0"/>
              <a:t> collect data from the target audience and gather insights into their preferences, opinions, choices, and feedback related to their products and services. Most survey software offers a wide range of question types.</a:t>
            </a:r>
          </a:p>
          <a:p>
            <a:pPr algn="just">
              <a:buNone/>
            </a:pPr>
            <a:r>
              <a:rPr lang="en-US" dirty="0"/>
              <a:t>You can also use a ready-made survey template to save time and effort. </a:t>
            </a:r>
            <a:r>
              <a:rPr lang="en-US" dirty="0" smtClean="0"/>
              <a:t>Online surveys</a:t>
            </a:r>
            <a:r>
              <a:rPr lang="en-US" dirty="0"/>
              <a:t> can be customized to match the business’s brand by changing the theme, logo, etc. They can be distributed through several channels, such as email, website, offline app, QR code, social media, etc. </a:t>
            </a:r>
            <a:r>
              <a:rPr lang="en-US" dirty="0" smtClean="0"/>
              <a:t>You </a:t>
            </a:r>
            <a:r>
              <a:rPr lang="en-US" dirty="0"/>
              <a:t>can select the channel based on your audience’s type and source. Once the data is collected, survey software can generate reports and run analytics algorithms to discover hidden insights. </a:t>
            </a:r>
            <a:r>
              <a:rPr lang="en-US" dirty="0" smtClean="0"/>
              <a:t>A</a:t>
            </a:r>
            <a:r>
              <a:rPr lang="en-US" dirty="0"/>
              <a:t> survey dashboard can give you statistics related to response rate, completion rate, demographics-based filters, export and sharing options, etc. Integrating survey builders with third-party apps can maximize the effort spent on online real-time data collection. </a:t>
            </a:r>
            <a:r>
              <a:rPr lang="en-US" dirty="0" smtClean="0"/>
              <a:t>Practical </a:t>
            </a:r>
            <a:r>
              <a:rPr lang="en-US" dirty="0"/>
              <a:t>business intelligence relies on the synergy between analytics and reporting, where analytics uncovers valuable insights, and reporting communicates these findings to stakeholders.</a:t>
            </a:r>
          </a:p>
          <a:p>
            <a:pPr algn="just">
              <a:buNone/>
            </a:pP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TotalTime>
  <Words>174</Words>
  <Application>Microsoft Office PowerPoint</Application>
  <PresentationFormat>On-screen Show (4:3)</PresentationFormat>
  <Paragraphs>28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Foundry</vt:lpstr>
      <vt:lpstr>Types of Data Collection Methods</vt:lpstr>
      <vt:lpstr>Types of Data Collection Methods</vt:lpstr>
      <vt:lpstr>Slide 3</vt:lpstr>
      <vt:lpstr>1. Primary Data Collection Methods</vt:lpstr>
      <vt:lpstr>Quantitative Methods:</vt:lpstr>
      <vt:lpstr>Slide 6</vt:lpstr>
      <vt:lpstr>Qualitative Methods:</vt:lpstr>
      <vt:lpstr>Qualitative Methods:</vt:lpstr>
      <vt:lpstr>1. Surveys: </vt:lpstr>
      <vt:lpstr>2. Polls:</vt:lpstr>
      <vt:lpstr>3. Interviews:</vt:lpstr>
      <vt:lpstr>4. Delphi Technique:</vt:lpstr>
      <vt:lpstr>5. Focus Groups:</vt:lpstr>
      <vt:lpstr>6. Questionnaire: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Data Collection Methods</dc:title>
  <dc:creator>Hp</dc:creator>
  <cp:lastModifiedBy>Hp</cp:lastModifiedBy>
  <cp:revision>1</cp:revision>
  <dcterms:created xsi:type="dcterms:W3CDTF">2024-12-07T06:31:10Z</dcterms:created>
  <dcterms:modified xsi:type="dcterms:W3CDTF">2024-12-07T06:33:01Z</dcterms:modified>
</cp:coreProperties>
</file>